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05" r:id="rId3"/>
    <p:sldId id="306" r:id="rId4"/>
    <p:sldId id="307" r:id="rId5"/>
    <p:sldId id="309" r:id="rId6"/>
    <p:sldId id="313" r:id="rId7"/>
    <p:sldId id="310" r:id="rId8"/>
    <p:sldId id="311" r:id="rId9"/>
    <p:sldId id="312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4" r:id="rId18"/>
    <p:sldId id="325" r:id="rId19"/>
    <p:sldId id="326" r:id="rId20"/>
    <p:sldId id="327" r:id="rId21"/>
    <p:sldId id="328" r:id="rId22"/>
    <p:sldId id="329" r:id="rId23"/>
    <p:sldId id="321" r:id="rId24"/>
    <p:sldId id="330" r:id="rId25"/>
    <p:sldId id="322" r:id="rId26"/>
    <p:sldId id="304" r:id="rId27"/>
    <p:sldId id="308" r:id="rId28"/>
    <p:sldId id="26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31"/>
    <p:restoredTop sz="77891"/>
  </p:normalViewPr>
  <p:slideViewPr>
    <p:cSldViewPr snapToGrid="0" snapToObjects="1">
      <p:cViewPr varScale="1">
        <p:scale>
          <a:sx n="81" d="100"/>
          <a:sy n="81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chunk of neural network,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looks at some input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xtxt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outputs a value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htht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loop allows information to be passed from one step of the network to the next.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67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left to right: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Vanilla mode of processing without RNN, from fixed-sized input to fixed-sized output (e.g. image classification).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Sequence output (e.g. image captioning takes an image and outputs a sentence of words).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Sequence input (e.g. sentiment analysis where a given sentence is classified as expressing positive or negative sentiment).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Sequence input and sequence output (e.g. Machine Translation: an RNN reads a sentence in English and then outputs a sentence in French).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Synced sequence input and output (e.g. video classification where we wish to label each frame of the video).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Notice that in every case are no pre-specified constraints on the lengths sequences because the recurrent transformation (green) is fixed and can be applied as many times as we like.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90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composing many nonlinear functions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(like the linear-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shown here), the result is highly nonlinear, typically with most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values associated with a tiny derivative, some values with a large derivative, and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alternations between increasing and decreasing. Here, we plot a linear projection of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100-dimensional hidden state down to a single dimension, plotted on the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y-axis. The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-axis is the coordinate of the initial state along a random direction in the 100-dimensional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space. We can thus view this plot as a linear cross-section of a high-dimensional function.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plots show the function after each time step, or equivalently, after each number of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 the transition function has been composed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86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predict</a:t>
            </a:r>
            <a:r>
              <a:rPr lang="en-US" baseline="0" dirty="0"/>
              <a:t> the last word in the sentence</a:t>
            </a:r>
          </a:p>
          <a:p>
            <a:endParaRPr lang="en-US" baseline="0" dirty="0"/>
          </a:p>
          <a:p>
            <a:r>
              <a:rPr lang="en-US" baseline="0" dirty="0"/>
              <a:t>Traditional RNNs would have trouble, especially as the gap indicated by “</a:t>
            </a:r>
            <a:r>
              <a:rPr lang="mr-IN" baseline="0" dirty="0"/>
              <a:t>…</a:t>
            </a:r>
            <a:r>
              <a:rPr lang="en-US" baseline="0" dirty="0"/>
              <a:t>” grows larger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72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talktotransformer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810.04805" TargetMode="External"/><Relationship Id="rId3" Type="http://schemas.openxmlformats.org/officeDocument/2006/relationships/hyperlink" Target="https://distill.pub/2016/augmented-rnns/" TargetMode="External"/><Relationship Id="rId7" Type="http://schemas.openxmlformats.org/officeDocument/2006/relationships/hyperlink" Target="https://arxiv.org/abs/1901.07291" TargetMode="External"/><Relationship Id="rId2" Type="http://schemas.openxmlformats.org/officeDocument/2006/relationships/hyperlink" Target="http://www.deeplearningbook.org/contents/rn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909.04761" TargetMode="External"/><Relationship Id="rId5" Type="http://schemas.openxmlformats.org/officeDocument/2006/relationships/hyperlink" Target="https://karpathy.github.io/2015/05/21/rnn-effectiveness/" TargetMode="External"/><Relationship Id="rId4" Type="http://schemas.openxmlformats.org/officeDocument/2006/relationships/hyperlink" Target="https://colah.github.io/posts/2015-08-Understanding-LSTMs/" TargetMode="External"/><Relationship Id="rId9" Type="http://schemas.openxmlformats.org/officeDocument/2006/relationships/hyperlink" Target="https://openai.com/blog/gpt-2-1-5b-releas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/>
              <a:t>Recurrent Neural Networks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Concrete, </a:t>
            </a:r>
            <a:r>
              <a:rPr lang="en-US" i="1" dirty="0"/>
              <a:t>a priori</a:t>
            </a:r>
            <a:r>
              <a:rPr lang="en-US" dirty="0"/>
              <a:t> definition of what is important</a:t>
            </a:r>
          </a:p>
          <a:p>
            <a:pPr lvl="1"/>
            <a:r>
              <a:rPr lang="en-US" dirty="0"/>
              <a:t>n</a:t>
            </a:r>
            <a:r>
              <a:rPr lang="en-US" baseline="30000" dirty="0"/>
              <a:t>th</a:t>
            </a:r>
            <a:r>
              <a:rPr lang="en-US" dirty="0"/>
              <a:t>-order Markov process</a:t>
            </a:r>
          </a:p>
          <a:p>
            <a:pPr lvl="1"/>
            <a:r>
              <a:rPr lang="en-US" dirty="0"/>
              <a:t>n+1 terms and larger are explicitly ignored</a:t>
            </a:r>
          </a:p>
          <a:p>
            <a:r>
              <a:rPr lang="en-US" dirty="0"/>
              <a:t>No concept of </a:t>
            </a:r>
            <a:r>
              <a:rPr lang="en-US" i="1" dirty="0"/>
              <a:t>attention</a:t>
            </a:r>
            <a:endParaRPr lang="en-US" dirty="0"/>
          </a:p>
          <a:p>
            <a:pPr lvl="1"/>
            <a:r>
              <a:rPr lang="en-US" dirty="0"/>
              <a:t>All </a:t>
            </a:r>
            <a:r>
              <a:rPr lang="en-US" i="1" dirty="0"/>
              <a:t>n</a:t>
            </a:r>
            <a:r>
              <a:rPr lang="en-US" dirty="0"/>
              <a:t> terms receive equal “attention” (computationally, if not also statistically)</a:t>
            </a:r>
          </a:p>
          <a:p>
            <a:pPr lvl="1"/>
            <a:r>
              <a:rPr lang="en-US" dirty="0"/>
              <a:t>Are you devoting equal time reading every word on this slide?</a:t>
            </a:r>
          </a:p>
          <a:p>
            <a:r>
              <a:rPr lang="en-US" dirty="0"/>
              <a:t>Cannot handle </a:t>
            </a:r>
            <a:r>
              <a:rPr lang="en-US" i="1" dirty="0"/>
              <a:t>variable-length inputs</a:t>
            </a:r>
            <a:r>
              <a:rPr lang="en-US" dirty="0"/>
              <a:t>, nor </a:t>
            </a:r>
            <a:r>
              <a:rPr lang="en-US" i="1" dirty="0"/>
              <a:t>variable-length outputs</a:t>
            </a:r>
            <a:endParaRPr lang="en-US" dirty="0"/>
          </a:p>
          <a:p>
            <a:pPr lvl="1"/>
            <a:r>
              <a:rPr lang="en-US" dirty="0"/>
              <a:t>Contrast with CNNs: all input images have to be the same size (usually)</a:t>
            </a:r>
          </a:p>
          <a:p>
            <a:pPr lvl="1"/>
            <a:r>
              <a:rPr lang="en-US" dirty="0"/>
              <a:t>Contrast with [insert deep network of choice]: all outputs are the same, given any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94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things are more important than others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5008"/>
            <a:ext cx="12192000" cy="3610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2735154"/>
            <a:ext cx="96393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9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4"/>
            <a:ext cx="5128400" cy="5032375"/>
          </a:xfrm>
        </p:spPr>
        <p:txBody>
          <a:bodyPr/>
          <a:lstStyle/>
          <a:p>
            <a:r>
              <a:rPr lang="en-US" dirty="0"/>
              <a:t>In short, recurrent neural networks (RNNs) break the typical “directed acyclic” pedagogy of deep networks by introducing self-loops</a:t>
            </a:r>
          </a:p>
          <a:p>
            <a:pPr lvl="1"/>
            <a:r>
              <a:rPr lang="en-US" dirty="0"/>
              <a:t>Allows information to persist through multiple iterations</a:t>
            </a:r>
          </a:p>
          <a:p>
            <a:r>
              <a:rPr lang="en-US" dirty="0"/>
              <a:t>We can get around problems introduced by loops by “unrolling” the loops</a:t>
            </a:r>
          </a:p>
          <a:p>
            <a:pPr lvl="1"/>
            <a:r>
              <a:rPr lang="en-US" dirty="0"/>
              <a:t>This permits </a:t>
            </a:r>
            <a:r>
              <a:rPr lang="en-US" dirty="0" err="1"/>
              <a:t>backprop</a:t>
            </a:r>
            <a:r>
              <a:rPr lang="en-US" dirty="0"/>
              <a:t> to work as usual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967" y="1825625"/>
            <a:ext cx="3086100" cy="4404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03" y="2798233"/>
            <a:ext cx="5783564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“List” structure intrinsically handles variable-length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Think: convolution, but over time instead of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454011"/>
            <a:ext cx="102616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Use the same “parameter sharing” as CNNs</a:t>
            </a:r>
          </a:p>
          <a:p>
            <a:pPr lvl="1"/>
            <a:r>
              <a:rPr lang="en-US" dirty="0"/>
              <a:t>And linear dynamical systems!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f</a:t>
            </a:r>
            <a:r>
              <a:rPr lang="en-US" dirty="0"/>
              <a:t> maps each time point to the next</a:t>
            </a:r>
          </a:p>
          <a:p>
            <a:r>
              <a:rPr lang="en-US" dirty="0"/>
              <a:t>Also updates internal state </a:t>
            </a:r>
            <a:r>
              <a:rPr lang="en-US" i="1" dirty="0"/>
              <a:t>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2837128"/>
            <a:ext cx="6832600" cy="128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2934232"/>
            <a:ext cx="60706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8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main equations at each time point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33" y="2379133"/>
            <a:ext cx="5270500" cy="4953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065866" y="3158860"/>
            <a:ext cx="1399400" cy="842962"/>
          </a:xfrm>
          <a:prstGeom prst="wedgeRoundRectCallout">
            <a:avLst>
              <a:gd name="adj1" fmla="val 20139"/>
              <a:gd name="adj2" fmla="val -780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Bias term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559049" y="4136759"/>
            <a:ext cx="2080683" cy="1051853"/>
          </a:xfrm>
          <a:prstGeom prst="wedgeRoundRectCallout">
            <a:avLst>
              <a:gd name="adj1" fmla="val 16070"/>
              <a:gd name="adj2" fmla="val -1636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Weights for hidden-to-hidden connections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381783" y="3185055"/>
            <a:ext cx="1399400" cy="842962"/>
          </a:xfrm>
          <a:prstGeom prst="wedgeRoundRectCallout">
            <a:avLst>
              <a:gd name="adj1" fmla="val -40363"/>
              <a:gd name="adj2" fmla="val -861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Internal RNN state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936351" y="4162954"/>
            <a:ext cx="1887782" cy="1051853"/>
          </a:xfrm>
          <a:prstGeom prst="wedgeRoundRectCallout">
            <a:avLst>
              <a:gd name="adj1" fmla="val 12333"/>
              <a:gd name="adj2" fmla="val -1684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Weights </a:t>
            </a:r>
            <a:r>
              <a:rPr lang="en-US"/>
              <a:t>for input-to-hidden </a:t>
            </a:r>
            <a:r>
              <a:rPr lang="en-US" dirty="0"/>
              <a:t>connections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549250" y="3158860"/>
            <a:ext cx="1036883" cy="842962"/>
          </a:xfrm>
          <a:prstGeom prst="wedgeRoundRectCallout">
            <a:avLst>
              <a:gd name="adj1" fmla="val -48833"/>
              <a:gd name="adj2" fmla="val -841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00" y="3007517"/>
            <a:ext cx="2578100" cy="571500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609741" y="3853125"/>
            <a:ext cx="1659467" cy="907784"/>
          </a:xfrm>
          <a:prstGeom prst="wedgeRoundRectCallout">
            <a:avLst>
              <a:gd name="adj1" fmla="val 23045"/>
              <a:gd name="adj2" fmla="val -829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Update internal state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2467186" y="3857623"/>
            <a:ext cx="1659467" cy="907784"/>
          </a:xfrm>
          <a:prstGeom prst="wedgeRoundRectCallout">
            <a:avLst>
              <a:gd name="adj1" fmla="val -11649"/>
              <a:gd name="adj2" fmla="val -829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Activation function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69" y="3579017"/>
            <a:ext cx="3035300" cy="495300"/>
          </a:xfrm>
          <a:prstGeom prst="rect">
            <a:avLst/>
          </a:prstGeom>
        </p:spPr>
      </p:pic>
      <p:sp>
        <p:nvSpPr>
          <p:cNvPr id="15" name="Rounded Rectangular Callout 14"/>
          <p:cNvSpPr/>
          <p:nvPr/>
        </p:nvSpPr>
        <p:spPr>
          <a:xfrm>
            <a:off x="2155117" y="4468279"/>
            <a:ext cx="1399400" cy="842962"/>
          </a:xfrm>
          <a:prstGeom prst="wedgeRoundRectCallout">
            <a:avLst>
              <a:gd name="adj1" fmla="val 20139"/>
              <a:gd name="adj2" fmla="val -780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Bias term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4218516" y="4480587"/>
            <a:ext cx="1399400" cy="842962"/>
          </a:xfrm>
          <a:prstGeom prst="wedgeRoundRectCallout">
            <a:avLst>
              <a:gd name="adj1" fmla="val -40363"/>
              <a:gd name="adj2" fmla="val -861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Internal RNN state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2424924" y="5372760"/>
            <a:ext cx="2080683" cy="1051853"/>
          </a:xfrm>
          <a:prstGeom prst="wedgeRoundRectCallout">
            <a:avLst>
              <a:gd name="adj1" fmla="val 21303"/>
              <a:gd name="adj2" fmla="val -1668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Weights </a:t>
            </a:r>
            <a:r>
              <a:rPr lang="en-US"/>
              <a:t>for hidden-to-output connections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299" y="4203037"/>
            <a:ext cx="2540000" cy="571500"/>
          </a:xfrm>
          <a:prstGeom prst="rect">
            <a:avLst/>
          </a:prstGeom>
        </p:spPr>
      </p:pic>
      <p:sp>
        <p:nvSpPr>
          <p:cNvPr id="19" name="Rounded Rectangular Callout 18"/>
          <p:cNvSpPr/>
          <p:nvPr/>
        </p:nvSpPr>
        <p:spPr>
          <a:xfrm>
            <a:off x="881948" y="5061176"/>
            <a:ext cx="1310991" cy="911031"/>
          </a:xfrm>
          <a:prstGeom prst="wedgeRoundRectCallout">
            <a:avLst>
              <a:gd name="adj1" fmla="val 28250"/>
              <a:gd name="adj2" fmla="val -843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Predicted output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2753785" y="5043709"/>
            <a:ext cx="1310991" cy="911031"/>
          </a:xfrm>
          <a:prstGeom prst="wedgeRoundRectCallout">
            <a:avLst>
              <a:gd name="adj1" fmla="val -20833"/>
              <a:gd name="adj2" fmla="val -750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layer activation</a:t>
            </a:r>
          </a:p>
        </p:txBody>
      </p:sp>
    </p:spTree>
    <p:extLst>
      <p:ext uri="{BB962C8B-B14F-4D97-AF65-F5344CB8AC3E}">
        <p14:creationId xmlns:p14="http://schemas.microsoft.com/office/powerpoint/2010/main" val="40620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51338"/>
          </a:xfrm>
        </p:spPr>
        <p:txBody>
          <a:bodyPr/>
          <a:lstStyle/>
          <a:p>
            <a:r>
              <a:rPr lang="en-US" dirty="0"/>
              <a:t>RNNs are great for modeling sequences, but by themselves cannot capture </a:t>
            </a:r>
            <a:r>
              <a:rPr lang="en-US" i="1" dirty="0"/>
              <a:t>attention</a:t>
            </a:r>
          </a:p>
          <a:p>
            <a:r>
              <a:rPr lang="en-US" b="1" dirty="0"/>
              <a:t>Long-term dependencies require an explicit “memory”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3555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4"/>
            <a:ext cx="2897432" cy="5032375"/>
          </a:xfrm>
        </p:spPr>
        <p:txBody>
          <a:bodyPr/>
          <a:lstStyle/>
          <a:p>
            <a:r>
              <a:rPr lang="en-US" dirty="0"/>
              <a:t>RNNs </a:t>
            </a:r>
            <a:r>
              <a:rPr lang="en-US" i="1" dirty="0"/>
              <a:t>compose</a:t>
            </a:r>
            <a:r>
              <a:rPr lang="en-US" dirty="0"/>
              <a:t> the same activation function repeatedly</a:t>
            </a:r>
          </a:p>
          <a:p>
            <a:pPr lvl="1"/>
            <a:r>
              <a:rPr lang="en-US" dirty="0"/>
              <a:t>Think: recurrence relations</a:t>
            </a:r>
          </a:p>
          <a:p>
            <a:r>
              <a:rPr lang="en-US" dirty="0"/>
              <a:t>Results in highly nonlinear behavior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432" y="2096294"/>
            <a:ext cx="793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44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080933" y="4154752"/>
            <a:ext cx="3928534" cy="672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Put another way, recall the internal state update:</a:t>
            </a:r>
          </a:p>
          <a:p>
            <a:endParaRPr lang="en-US" dirty="0"/>
          </a:p>
          <a:p>
            <a:r>
              <a:rPr lang="en-US" dirty="0"/>
              <a:t>Where have we seen this before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Eigenvalues are raised to the power </a:t>
            </a:r>
            <a:r>
              <a:rPr lang="en-US" i="1" dirty="0"/>
              <a:t>t</a:t>
            </a:r>
            <a:r>
              <a:rPr lang="en-US" dirty="0"/>
              <a:t>, decaying any eigenvalue &lt; 1</a:t>
            </a:r>
          </a:p>
          <a:p>
            <a:r>
              <a:rPr lang="en-US" b="1" dirty="0"/>
              <a:t>Any component of </a:t>
            </a:r>
            <a:r>
              <a:rPr lang="en-US" b="1" i="1" dirty="0"/>
              <a:t>h</a:t>
            </a:r>
            <a:r>
              <a:rPr lang="en-US" b="1" i="1" baseline="30000" dirty="0"/>
              <a:t>(0)</a:t>
            </a:r>
            <a:r>
              <a:rPr lang="en-US" b="1" i="1" dirty="0"/>
              <a:t> </a:t>
            </a:r>
            <a:r>
              <a:rPr lang="en-US" b="1" dirty="0"/>
              <a:t>not aligned with largest eigenvalue will be discarded</a:t>
            </a:r>
            <a:endParaRPr lang="en-US" b="1" i="1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99" y="2316692"/>
            <a:ext cx="32004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99" y="3448315"/>
            <a:ext cx="32893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533" y="3448315"/>
            <a:ext cx="2489200" cy="43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4219840"/>
            <a:ext cx="3581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0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 grew up in France… I speak fluent </a:t>
            </a:r>
            <a:r>
              <a:rPr lang="en-US" b="1" dirty="0"/>
              <a:t>French</a:t>
            </a:r>
            <a:r>
              <a:rPr lang="en-US" dirty="0"/>
              <a:t>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74" y="2815166"/>
            <a:ext cx="9321851" cy="30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48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80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Long-Short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186733" cy="4351338"/>
          </a:xfrm>
        </p:spPr>
        <p:txBody>
          <a:bodyPr/>
          <a:lstStyle/>
          <a:p>
            <a:r>
              <a:rPr lang="en-US" dirty="0"/>
              <a:t>Or “LSTM”</a:t>
            </a:r>
          </a:p>
          <a:p>
            <a:r>
              <a:rPr lang="en-US" dirty="0"/>
              <a:t>A variant of the </a:t>
            </a:r>
            <a:r>
              <a:rPr lang="en-US" i="1" dirty="0"/>
              <a:t>gated</a:t>
            </a:r>
            <a:r>
              <a:rPr lang="en-US" dirty="0"/>
              <a:t> RNN</a:t>
            </a:r>
          </a:p>
          <a:p>
            <a:r>
              <a:rPr lang="en-US" dirty="0"/>
              <a:t>Each hidden state comprises a </a:t>
            </a:r>
            <a:r>
              <a:rPr lang="en-US" b="1" dirty="0"/>
              <a:t>forget</a:t>
            </a:r>
            <a:r>
              <a:rPr lang="en-US" dirty="0"/>
              <a:t> gate</a:t>
            </a:r>
          </a:p>
          <a:p>
            <a:pPr lvl="1"/>
            <a:r>
              <a:rPr lang="en-US" dirty="0"/>
              <a:t>Determines what to “remember” and what to discard</a:t>
            </a:r>
          </a:p>
          <a:p>
            <a:pPr lvl="1"/>
            <a:r>
              <a:rPr lang="en-US" dirty="0"/>
              <a:t>Functions on self-loop input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33" y="1351227"/>
            <a:ext cx="4317999" cy="53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8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versus “vanilla” RNN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9920533" cy="4351338"/>
          </a:xfrm>
        </p:spPr>
        <p:txBody>
          <a:bodyPr/>
          <a:lstStyle/>
          <a:p>
            <a:r>
              <a:rPr lang="en-US" dirty="0"/>
              <a:t>A “vanilla” RNN contains only a single activation</a:t>
            </a:r>
          </a:p>
          <a:p>
            <a:r>
              <a:rPr lang="en-US" dirty="0"/>
              <a:t>LSTMs have four interacting layers in each step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1" y="3031067"/>
            <a:ext cx="9093200" cy="349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1" y="3064932"/>
            <a:ext cx="9093200" cy="342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RNN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3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382400" cy="4351338"/>
          </a:xfrm>
        </p:spPr>
        <p:txBody>
          <a:bodyPr/>
          <a:lstStyle/>
          <a:p>
            <a:r>
              <a:rPr lang="en-US" dirty="0"/>
              <a:t>Maps input to output sequences</a:t>
            </a:r>
          </a:p>
          <a:p>
            <a:pPr lvl="1"/>
            <a:r>
              <a:rPr lang="en-US" dirty="0"/>
              <a:t>Each mapping not necessarily of equal length!</a:t>
            </a:r>
          </a:p>
          <a:p>
            <a:r>
              <a:rPr lang="en-US" i="1" dirty="0"/>
              <a:t>C</a:t>
            </a:r>
            <a:r>
              <a:rPr lang="en-US" dirty="0"/>
              <a:t> is a “semantic summary”</a:t>
            </a:r>
          </a:p>
          <a:p>
            <a:pPr lvl="1"/>
            <a:r>
              <a:rPr lang="en-US" dirty="0"/>
              <a:t>Think: input “subspace”</a:t>
            </a:r>
          </a:p>
          <a:p>
            <a:r>
              <a:rPr lang="en-US" dirty="0"/>
              <a:t>Have to ensure </a:t>
            </a:r>
            <a:r>
              <a:rPr lang="en-US" i="1" dirty="0"/>
              <a:t>C</a:t>
            </a:r>
            <a:r>
              <a:rPr lang="en-US" dirty="0"/>
              <a:t> is of sufficient dimensionality to represent input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516" y="1253066"/>
            <a:ext cx="513580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5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4D36C-8EF7-4B4B-8BE6-8808A103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162E0-A7DB-4F48-890C-8E11BBC747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3776069" cy="4351338"/>
          </a:xfrm>
        </p:spPr>
        <p:txBody>
          <a:bodyPr/>
          <a:lstStyle/>
          <a:p>
            <a:r>
              <a:rPr lang="en-US" dirty="0"/>
              <a:t>Architectural implementation of “self-attention”</a:t>
            </a:r>
          </a:p>
          <a:p>
            <a:pPr lvl="1"/>
            <a:r>
              <a:rPr lang="en-US" dirty="0"/>
              <a:t>GPT-2, XLM, </a:t>
            </a:r>
            <a:r>
              <a:rPr lang="en-US" dirty="0" err="1"/>
              <a:t>MultiFit</a:t>
            </a:r>
            <a:r>
              <a:rPr lang="en-US" dirty="0"/>
              <a:t>, BERT</a:t>
            </a:r>
          </a:p>
          <a:p>
            <a:r>
              <a:rPr lang="en-US" dirty="0"/>
              <a:t>“Talk to Transformer” </a:t>
            </a:r>
            <a:r>
              <a:rPr lang="en-US" sz="2000" dirty="0">
                <a:hlinkClick r:id="rId2"/>
              </a:rPr>
              <a:t>https://talktotransformer.com/</a:t>
            </a:r>
            <a:endParaRPr lang="en-US" sz="2000" dirty="0"/>
          </a:p>
          <a:p>
            <a:r>
              <a:rPr lang="en-US" b="1" dirty="0"/>
              <a:t>Language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E005D-8285-9F47-9737-932DA6A7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069" y="1956594"/>
            <a:ext cx="6908800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CDF8E3-15A8-EF46-A98F-1C581B9D8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069" y="3530600"/>
            <a:ext cx="71628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Recurrent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942133" cy="4351338"/>
          </a:xfrm>
        </p:spPr>
        <p:txBody>
          <a:bodyPr/>
          <a:lstStyle/>
          <a:p>
            <a:r>
              <a:rPr lang="en-US" dirty="0"/>
              <a:t>Each recurrent state can feed into a series of hidden states</a:t>
            </a:r>
          </a:p>
          <a:p>
            <a:r>
              <a:rPr lang="en-US" dirty="0"/>
              <a:t>Analogous to hidden </a:t>
            </a:r>
            <a:r>
              <a:rPr lang="en-US" dirty="0" err="1"/>
              <a:t>markov</a:t>
            </a:r>
            <a:r>
              <a:rPr lang="en-US" dirty="0"/>
              <a:t> models (HMMs) with attention and nearly infinite support for hidden states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99" y="1490132"/>
            <a:ext cx="5800934" cy="521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Recurrent neural networks</a:t>
            </a:r>
          </a:p>
          <a:p>
            <a:pPr lvl="1"/>
            <a:r>
              <a:rPr lang="en-US" dirty="0"/>
              <a:t>A generalization of convolution (or is a convolution a generalization of recurrence?): uses same </a:t>
            </a:r>
            <a:r>
              <a:rPr lang="en-US" b="1" dirty="0"/>
              <a:t>parameter-sharing</a:t>
            </a:r>
            <a:r>
              <a:rPr lang="en-US" dirty="0"/>
              <a:t> idea</a:t>
            </a:r>
          </a:p>
          <a:p>
            <a:pPr lvl="1"/>
            <a:r>
              <a:rPr lang="en-US" dirty="0"/>
              <a:t>Introduces self-loops, but over discrete intervals: loops can be “unrolled” so backpropagation can still be used as normal</a:t>
            </a:r>
          </a:p>
          <a:p>
            <a:pPr lvl="1"/>
            <a:r>
              <a:rPr lang="en-US" dirty="0"/>
              <a:t>Still have trouble with long-term dependencies, such as language translation (vanishing / exploding gradient)</a:t>
            </a:r>
          </a:p>
          <a:p>
            <a:r>
              <a:rPr lang="en-US" dirty="0"/>
              <a:t>Long-short term memory</a:t>
            </a:r>
          </a:p>
          <a:p>
            <a:pPr lvl="1"/>
            <a:r>
              <a:rPr lang="en-US" dirty="0"/>
              <a:t>Introduce a series of gates within the self-loops</a:t>
            </a:r>
          </a:p>
          <a:p>
            <a:pPr lvl="1"/>
            <a:r>
              <a:rPr lang="en-US" dirty="0"/>
              <a:t>Gates determine what to remember, what to discard</a:t>
            </a:r>
          </a:p>
          <a:p>
            <a:pPr lvl="1"/>
            <a:r>
              <a:rPr lang="en-US" dirty="0"/>
              <a:t>No ill-conditioned gradients</a:t>
            </a:r>
          </a:p>
          <a:p>
            <a:r>
              <a:rPr lang="en-US" dirty="0"/>
              <a:t>Other gated variants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4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873466" cy="5032376"/>
          </a:xfrm>
        </p:spPr>
        <p:txBody>
          <a:bodyPr>
            <a:normAutofit fontScale="92500"/>
          </a:bodyPr>
          <a:lstStyle/>
          <a:p>
            <a:r>
              <a:rPr lang="en-US" dirty="0"/>
              <a:t>Assignment 5—due </a:t>
            </a:r>
            <a:r>
              <a:rPr lang="en-US" b="1" dirty="0"/>
              <a:t>tonight!</a:t>
            </a:r>
          </a:p>
          <a:p>
            <a:r>
              <a:rPr lang="en-US" dirty="0"/>
              <a:t>If you’re getting ZEROs on </a:t>
            </a:r>
            <a:r>
              <a:rPr lang="en-US" dirty="0" err="1"/>
              <a:t>AutoLab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Check your </a:t>
            </a:r>
            <a:r>
              <a:rPr lang="en-US" b="1" dirty="0"/>
              <a:t>dimensions</a:t>
            </a:r>
            <a:endParaRPr lang="en-US" dirty="0"/>
          </a:p>
          <a:p>
            <a:pPr lvl="1"/>
            <a:r>
              <a:rPr lang="en-US" dirty="0"/>
              <a:t>(p and q have NO EFFECT on dimensions, only k)</a:t>
            </a:r>
          </a:p>
          <a:p>
            <a:pPr lvl="1"/>
            <a:r>
              <a:rPr lang="en-US" dirty="0"/>
              <a:t>A/B/C RMSD are scaled to expected</a:t>
            </a:r>
          </a:p>
          <a:p>
            <a:pPr lvl="2"/>
            <a:r>
              <a:rPr lang="en-US" dirty="0"/>
              <a:t>&gt; 100: you somehow made something more accurate than the baseline?! (check that you are correctly using random numbers)</a:t>
            </a:r>
          </a:p>
          <a:p>
            <a:pPr lvl="2"/>
            <a:r>
              <a:rPr lang="en-US" dirty="0"/>
              <a:t>&lt; 100: Double-check </a:t>
            </a:r>
            <a:r>
              <a:rPr lang="en-US" dirty="0" err="1"/>
              <a:t>linalg</a:t>
            </a:r>
            <a:r>
              <a:rPr lang="en-US" dirty="0"/>
              <a:t> operations (and make sure you’re using </a:t>
            </a:r>
            <a:r>
              <a:rPr lang="en-US" b="1" dirty="0" err="1"/>
              <a:t>scipy.linalg</a:t>
            </a:r>
            <a:r>
              <a:rPr lang="en-US"/>
              <a:t>)</a:t>
            </a:r>
            <a:endParaRPr lang="en-US" dirty="0"/>
          </a:p>
          <a:p>
            <a:r>
              <a:rPr lang="en-US" dirty="0"/>
              <a:t>Final Projects</a:t>
            </a:r>
          </a:p>
          <a:p>
            <a:pPr lvl="1"/>
            <a:r>
              <a:rPr lang="en-US" dirty="0"/>
              <a:t>Current presentation schedule</a:t>
            </a:r>
          </a:p>
          <a:p>
            <a:pPr lvl="1"/>
            <a:r>
              <a:rPr lang="en-US" dirty="0"/>
              <a:t>25 minutes (+5 for Q&amp;A) per team</a:t>
            </a:r>
            <a:endParaRPr lang="en-US" b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D0085-F046-6744-8E20-4E9EAEBC5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188" y="536027"/>
            <a:ext cx="4650166" cy="614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8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Deep Learning Book, Chapter 10: “Sequence Modeling: Recurrent and Recursive Nets”, </a:t>
            </a:r>
            <a:r>
              <a:rPr lang="en-US" dirty="0">
                <a:hlinkClick r:id="rId2"/>
              </a:rPr>
              <a:t>http://www.deeplearningbook.org/contents/rnn.html</a:t>
            </a:r>
            <a:r>
              <a:rPr lang="en-US" dirty="0"/>
              <a:t> </a:t>
            </a:r>
          </a:p>
          <a:p>
            <a:r>
              <a:rPr lang="en-US" dirty="0"/>
              <a:t>“Attention and Augmented Recurrent Neural Networks”, </a:t>
            </a:r>
            <a:r>
              <a:rPr lang="en-US" dirty="0">
                <a:hlinkClick r:id="rId3"/>
              </a:rPr>
              <a:t>https://distill.pub/2016/augmented-rnns/</a:t>
            </a:r>
            <a:r>
              <a:rPr lang="en-US" dirty="0"/>
              <a:t> </a:t>
            </a:r>
          </a:p>
          <a:p>
            <a:r>
              <a:rPr lang="en-US" dirty="0"/>
              <a:t>“Understanding LSTM Networks” </a:t>
            </a:r>
            <a:r>
              <a:rPr lang="en-US" dirty="0">
                <a:hlinkClick r:id="rId4"/>
              </a:rPr>
              <a:t>https://colah.github.io/posts/2015-08-Understanding-LSTMs/</a:t>
            </a:r>
            <a:r>
              <a:rPr lang="en-US" dirty="0"/>
              <a:t> </a:t>
            </a:r>
          </a:p>
          <a:p>
            <a:r>
              <a:rPr lang="en-US" dirty="0"/>
              <a:t>“The Unreasonable Effectiveness of Recurrent Neural Networks” </a:t>
            </a:r>
            <a:r>
              <a:rPr lang="en-US" dirty="0">
                <a:hlinkClick r:id="rId5"/>
              </a:rPr>
              <a:t>https://karpathy.github.io/2015/05/21/rnn-effectiveness/</a:t>
            </a:r>
            <a:r>
              <a:rPr lang="en-US" dirty="0"/>
              <a:t> </a:t>
            </a:r>
          </a:p>
          <a:p>
            <a:r>
              <a:rPr lang="en-US" dirty="0"/>
              <a:t>“</a:t>
            </a:r>
            <a:r>
              <a:rPr lang="en-US" dirty="0" err="1"/>
              <a:t>MultiFiT</a:t>
            </a:r>
            <a:r>
              <a:rPr lang="en-US" dirty="0"/>
              <a:t>: Efficient Multi-lingual Language Model Fine-tuning”, </a:t>
            </a:r>
            <a:r>
              <a:rPr lang="en-US" dirty="0">
                <a:hlinkClick r:id="rId6"/>
              </a:rPr>
              <a:t>https://arxiv.org/abs/1909.04761</a:t>
            </a:r>
            <a:endParaRPr lang="en-US" dirty="0"/>
          </a:p>
          <a:p>
            <a:r>
              <a:rPr lang="en-US" dirty="0"/>
              <a:t>“Cross-lingual Language Model Pretraining”, </a:t>
            </a:r>
            <a:r>
              <a:rPr lang="en-US" dirty="0">
                <a:hlinkClick r:id="rId7"/>
              </a:rPr>
              <a:t>https://arxiv.org/abs/1901.07291</a:t>
            </a:r>
            <a:endParaRPr lang="en-US" dirty="0"/>
          </a:p>
          <a:p>
            <a:r>
              <a:rPr lang="en-US" dirty="0"/>
              <a:t>“BERT: Pre-training of Deep Bidirectional Transformers for Language Understanding”, </a:t>
            </a:r>
            <a:r>
              <a:rPr lang="en-US" dirty="0">
                <a:hlinkClick r:id="rId8"/>
              </a:rPr>
              <a:t>https://arxiv.org/abs/1810.04805</a:t>
            </a:r>
            <a:endParaRPr lang="en-US" dirty="0"/>
          </a:p>
          <a:p>
            <a:r>
              <a:rPr lang="en-US" dirty="0"/>
              <a:t>Full GPT-2 Model </a:t>
            </a:r>
            <a:r>
              <a:rPr lang="en-US" dirty="0">
                <a:hlinkClick r:id="rId9"/>
              </a:rPr>
              <a:t>https://openai.com/blog/gpt-2-1-5b-release/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772400" y="3691467"/>
            <a:ext cx="4301067" cy="1540933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4470400" y="3403599"/>
            <a:ext cx="2937934" cy="1540933"/>
          </a:xfrm>
          <a:prstGeom prst="wedgeRoundRectCallout">
            <a:avLst>
              <a:gd name="adj1" fmla="val 58706"/>
              <a:gd name="adj2" fmla="val 229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Last time</a:t>
            </a:r>
          </a:p>
        </p:txBody>
      </p:sp>
    </p:spTree>
    <p:extLst>
      <p:ext uri="{BB962C8B-B14F-4D97-AF65-F5344CB8AC3E}">
        <p14:creationId xmlns:p14="http://schemas.microsoft.com/office/powerpoint/2010/main" val="196612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798344" y="1529822"/>
            <a:ext cx="3393656" cy="1540933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4741703" y="2564077"/>
            <a:ext cx="2937934" cy="1540933"/>
          </a:xfrm>
          <a:prstGeom prst="wedgeRoundRectCallout">
            <a:avLst>
              <a:gd name="adj1" fmla="val 85795"/>
              <a:gd name="adj2" fmla="val -473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29919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Sequences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Output: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67" y="2510367"/>
            <a:ext cx="36830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633" y="2510367"/>
            <a:ext cx="3581400" cy="4699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097867" y="3335867"/>
            <a:ext cx="3081866" cy="82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T</a:t>
            </a:r>
            <a:r>
              <a:rPr lang="en-US" dirty="0"/>
              <a:t> and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/>
              <a:t>not necessarily equal</a:t>
            </a:r>
            <a:endParaRPr lang="en-US" i="1"/>
          </a:p>
        </p:txBody>
      </p:sp>
      <p:sp>
        <p:nvSpPr>
          <p:cNvPr id="9" name="Rounded Rectangle 8"/>
          <p:cNvSpPr/>
          <p:nvPr/>
        </p:nvSpPr>
        <p:spPr>
          <a:xfrm>
            <a:off x="4097867" y="4341548"/>
            <a:ext cx="3081866" cy="1334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Dimensions of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not necessarily equal</a:t>
            </a:r>
          </a:p>
        </p:txBody>
      </p:sp>
      <p:sp>
        <p:nvSpPr>
          <p:cNvPr id="10" name="Down Arrow 9"/>
          <p:cNvSpPr/>
          <p:nvPr/>
        </p:nvSpPr>
        <p:spPr>
          <a:xfrm rot="3823549">
            <a:off x="3042552" y="4565506"/>
            <a:ext cx="484632" cy="12891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74296" y="5892800"/>
            <a:ext cx="2467304" cy="8138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 Translation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52475" y="5892800"/>
            <a:ext cx="2616992" cy="8138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and Climate Forecasting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80342" y="5892800"/>
            <a:ext cx="2138348" cy="8138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Automated Driving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 rot="1795831">
            <a:off x="3552907" y="5374775"/>
            <a:ext cx="484632" cy="4649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029564" y="5892800"/>
            <a:ext cx="3908435" cy="81380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“long-distance” time series data</a:t>
            </a:r>
          </a:p>
        </p:txBody>
      </p:sp>
      <p:sp>
        <p:nvSpPr>
          <p:cNvPr id="16" name="Down Arrow 15"/>
          <p:cNvSpPr/>
          <p:nvPr/>
        </p:nvSpPr>
        <p:spPr>
          <a:xfrm rot="19426040">
            <a:off x="7203049" y="5387675"/>
            <a:ext cx="484632" cy="4649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7628247">
            <a:off x="7874982" y="4485076"/>
            <a:ext cx="484632" cy="1598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we’ve seen before</a:t>
            </a:r>
          </a:p>
        </p:txBody>
      </p:sp>
    </p:spTree>
    <p:extLst>
      <p:ext uri="{BB962C8B-B14F-4D97-AF65-F5344CB8AC3E}">
        <p14:creationId xmlns:p14="http://schemas.microsoft.com/office/powerpoint/2010/main" val="491821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Dynamical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9954400" cy="731308"/>
          </a:xfrm>
        </p:spPr>
        <p:txBody>
          <a:bodyPr/>
          <a:lstStyle/>
          <a:p>
            <a:r>
              <a:rPr lang="en-US" dirty="0"/>
              <a:t>Two </a:t>
            </a:r>
            <a:r>
              <a:rPr lang="en-US"/>
              <a:t>main components</a:t>
            </a:r>
            <a:r>
              <a:rPr lang="en-US">
                <a:sym typeface="Wingdings"/>
              </a:rPr>
              <a:t> (using notation from Hyndman 2006):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15" y="3105696"/>
            <a:ext cx="5492174" cy="876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15" y="4629697"/>
            <a:ext cx="7400252" cy="85090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660400" y="3105696"/>
            <a:ext cx="1642533" cy="1391983"/>
          </a:xfrm>
          <a:prstGeom prst="wedgeRoundRectCallout">
            <a:avLst>
              <a:gd name="adj1" fmla="val 64438"/>
              <a:gd name="adj2" fmla="val -20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Appearance Model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60399" y="4784605"/>
            <a:ext cx="1642533" cy="1391983"/>
          </a:xfrm>
          <a:prstGeom prst="wedgeRoundRectCallout">
            <a:avLst>
              <a:gd name="adj1" fmla="val 64438"/>
              <a:gd name="adj2" fmla="val -20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Model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37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definition of a 1</a:t>
            </a:r>
            <a:r>
              <a:rPr lang="en-US" baseline="30000" dirty="0"/>
              <a:t>st</a:t>
            </a:r>
            <a:r>
              <a:rPr lang="en-US" dirty="0"/>
              <a:t>-order autoregressive (AR) process!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observation 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) is a function of previous observations, plus some noise</a:t>
            </a:r>
          </a:p>
          <a:p>
            <a:endParaRPr lang="en-US" dirty="0"/>
          </a:p>
          <a:p>
            <a:r>
              <a:rPr lang="en-US" b="1" dirty="0"/>
              <a:t>Markov model!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507" y="2614630"/>
            <a:ext cx="7400252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 models can have higher orders than 1</a:t>
            </a:r>
          </a:p>
          <a:p>
            <a:r>
              <a:rPr lang="en-US" dirty="0"/>
              <a:t>Each observation is dependent on the previous </a:t>
            </a:r>
            <a:r>
              <a:rPr lang="en-US" i="1" dirty="0"/>
              <a:t>d</a:t>
            </a:r>
            <a:r>
              <a:rPr lang="en-US" dirty="0"/>
              <a:t> observations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32" y="3128695"/>
            <a:ext cx="11090936" cy="5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8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8252</TotalTime>
  <Words>1378</Words>
  <Application>Microsoft Macintosh PowerPoint</Application>
  <PresentationFormat>Widescreen</PresentationFormat>
  <Paragraphs>184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Corbel</vt:lpstr>
      <vt:lpstr>Depth</vt:lpstr>
      <vt:lpstr>Recurrent Neural Networks</vt:lpstr>
      <vt:lpstr>The Neural Network Zoo</vt:lpstr>
      <vt:lpstr>The Neural Network Zoo</vt:lpstr>
      <vt:lpstr>The Neural Network Zoo</vt:lpstr>
      <vt:lpstr>Modeling Sequences</vt:lpstr>
      <vt:lpstr>Something we’ve seen before</vt:lpstr>
      <vt:lpstr>Linear Dynamical Models</vt:lpstr>
      <vt:lpstr>Autoregressive Models</vt:lpstr>
      <vt:lpstr>Autoregressive Models</vt:lpstr>
      <vt:lpstr>Autoregressive Models</vt:lpstr>
      <vt:lpstr>Attention</vt:lpstr>
      <vt:lpstr>Recurrent Neural Networks</vt:lpstr>
      <vt:lpstr>Recurrent Neural Network</vt:lpstr>
      <vt:lpstr>Recurrent Neural Networks</vt:lpstr>
      <vt:lpstr>Recurrent Neural Networks</vt:lpstr>
      <vt:lpstr>Recurrent Neural Networks</vt:lpstr>
      <vt:lpstr>Long-term Dependencies</vt:lpstr>
      <vt:lpstr>Long-term Dependencies</vt:lpstr>
      <vt:lpstr>Long-term Dependencies</vt:lpstr>
      <vt:lpstr>Long-Short Term Memory</vt:lpstr>
      <vt:lpstr>LSTM versus “vanilla” RNN</vt:lpstr>
      <vt:lpstr>Other RNN Variants</vt:lpstr>
      <vt:lpstr>Encoder-Decoder Networks</vt:lpstr>
      <vt:lpstr>Transformer Networks</vt:lpstr>
      <vt:lpstr>Deep Recurrent Networks</vt:lpstr>
      <vt:lpstr>Conclusions</vt:lpstr>
      <vt:lpstr>Course Details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308</cp:revision>
  <cp:lastPrinted>2019-11-12T18:35:30Z</cp:lastPrinted>
  <dcterms:created xsi:type="dcterms:W3CDTF">2017-09-09T20:28:18Z</dcterms:created>
  <dcterms:modified xsi:type="dcterms:W3CDTF">2019-11-12T18:45:12Z</dcterms:modified>
</cp:coreProperties>
</file>